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88" r:id="rId4"/>
    <p:sldId id="289" r:id="rId5"/>
    <p:sldId id="290" r:id="rId6"/>
    <p:sldId id="291" r:id="rId7"/>
    <p:sldId id="292" r:id="rId8"/>
    <p:sldId id="293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4" r:id="rId27"/>
    <p:sldId id="281" r:id="rId28"/>
    <p:sldId id="282" r:id="rId29"/>
    <p:sldId id="283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C2CE-19DC-45A3-8B7E-98C78B725AD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9A840-F0AA-4402-94FC-05AA40B30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\\server\trashfiles\для Евдокимовой Н.Н\Аннимашки\аним\Вундеркинд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2032878" cy="17859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2643182"/>
            <a:ext cx="4628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Вундеркиндия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214818"/>
            <a:ext cx="491519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Библиографическая игра-   кроссворд</a:t>
            </a:r>
          </a:p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 учащихся 5-6 классов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85728"/>
            <a:ext cx="50799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Библиотечный кружок «КНИГОЧЕИ»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2770" name="Picture 2" descr="http://sch10ptz.ru/projects/002/pic/lin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715016"/>
            <a:ext cx="404812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14356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4.Дискета,видеокассета,книга,папирус : назовите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4" y="1428732"/>
          <a:ext cx="5786478" cy="4286286"/>
        </p:xfrm>
        <a:graphic>
          <a:graphicData uri="http://schemas.openxmlformats.org/drawingml/2006/table">
            <a:tbl>
              <a:tblPr/>
              <a:tblGrid>
                <a:gridCol w="767974"/>
                <a:gridCol w="708422"/>
                <a:gridCol w="756807"/>
                <a:gridCol w="731995"/>
                <a:gridCol w="731995"/>
                <a:gridCol w="738197"/>
                <a:gridCol w="738197"/>
                <a:gridCol w="612891"/>
              </a:tblGrid>
              <a:tr h="476254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>
                          <a:latin typeface="Trebuchet MS"/>
                          <a:ea typeface="Times New Roman"/>
                          <a:cs typeface="Trebuchet MS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о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ь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4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ц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1600" b="1" spc="20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 err="1">
                          <a:latin typeface="Microsoft Sans Serif"/>
                          <a:ea typeface="Times New Roman"/>
                          <a:cs typeface="Microsoft Sans Serif"/>
                        </a:rPr>
                        <a:t>ь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071546"/>
            <a:ext cx="4295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2428868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Тема: Носители информации.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1643050"/>
          <a:ext cx="5929354" cy="4143402"/>
        </p:xfrm>
        <a:graphic>
          <a:graphicData uri="http://schemas.openxmlformats.org/drawingml/2006/table">
            <a:tbl>
              <a:tblPr/>
              <a:tblGrid>
                <a:gridCol w="647259"/>
                <a:gridCol w="726881"/>
                <a:gridCol w="887412"/>
                <a:gridCol w="893834"/>
                <a:gridCol w="931077"/>
                <a:gridCol w="900254"/>
                <a:gridCol w="942637"/>
              </a:tblGrid>
              <a:tr h="700293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rebuchet MS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293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937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rebuchet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293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rebuchet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290" y="64291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вертикали:</a:t>
            </a:r>
          </a:p>
          <a:p>
            <a:r>
              <a:rPr lang="ru-RU" dirty="0" smtClean="0"/>
              <a:t>1. Этот вариант книги был сделан из листьев пальмы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28794" y="1643050"/>
          <a:ext cx="4752046" cy="3500460"/>
        </p:xfrm>
        <a:graphic>
          <a:graphicData uri="http://schemas.openxmlformats.org/drawingml/2006/table">
            <a:tbl>
              <a:tblPr/>
              <a:tblGrid>
                <a:gridCol w="518742"/>
                <a:gridCol w="582555"/>
                <a:gridCol w="711211"/>
                <a:gridCol w="716358"/>
                <a:gridCol w="746206"/>
                <a:gridCol w="721504"/>
                <a:gridCol w="755470"/>
              </a:tblGrid>
              <a:tr h="591627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50" baseline="300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1800" b="1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627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325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50" baseline="30000" dirty="0">
                          <a:latin typeface="Trebuchet MS"/>
                          <a:ea typeface="Times New Roman"/>
                          <a:cs typeface="Trebuchet MS"/>
                        </a:rPr>
                        <a:t>2</a:t>
                      </a:r>
                      <a:r>
                        <a:rPr lang="ru-RU" sz="1600" b="1" spc="150" dirty="0">
                          <a:latin typeface="Trebuchet MS"/>
                          <a:ea typeface="Times New Roman"/>
                          <a:cs typeface="Trebuchet MS"/>
                        </a:rPr>
                        <a:t>Д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627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rebuchet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latin typeface="Trebuchet MS"/>
                          <a:ea typeface="Times New Roman"/>
                          <a:cs typeface="Times New Roman"/>
                        </a:rPr>
                        <a:t> к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6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biblio\Desktop\Книги анимашки\3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286388"/>
            <a:ext cx="923925" cy="800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52566" y="581004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вертикали:</a:t>
            </a:r>
          </a:p>
          <a:p>
            <a:r>
              <a:rPr lang="ru-RU" dirty="0" smtClean="0"/>
              <a:t>1.Традиционный носитель информации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85918" y="1285859"/>
          <a:ext cx="4251979" cy="2765315"/>
        </p:xfrm>
        <a:graphic>
          <a:graphicData uri="http://schemas.openxmlformats.org/drawingml/2006/table">
            <a:tbl>
              <a:tblPr/>
              <a:tblGrid>
                <a:gridCol w="464154"/>
                <a:gridCol w="535978"/>
                <a:gridCol w="621643"/>
                <a:gridCol w="640974"/>
                <a:gridCol w="667681"/>
                <a:gridCol w="645579"/>
                <a:gridCol w="675970"/>
              </a:tblGrid>
              <a:tr h="467377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150" baseline="300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1200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377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429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150" baseline="30000">
                          <a:latin typeface="Trebuchet MS"/>
                          <a:ea typeface="Times New Roman"/>
                          <a:cs typeface="Trebuchet MS"/>
                        </a:rPr>
                        <a:t>2</a:t>
                      </a:r>
                      <a:r>
                        <a:rPr lang="ru-RU" sz="1100" b="1" spc="150">
                          <a:latin typeface="Trebuchet MS"/>
                          <a:ea typeface="Times New Roman"/>
                          <a:cs typeface="Trebuchet MS"/>
                        </a:rPr>
                        <a:t>Д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77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3 к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3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1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1435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Носитель информации , используемый в персональном компьютере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57356" y="1571611"/>
          <a:ext cx="4180541" cy="2479562"/>
        </p:xfrm>
        <a:graphic>
          <a:graphicData uri="http://schemas.openxmlformats.org/drawingml/2006/table">
            <a:tbl>
              <a:tblPr/>
              <a:tblGrid>
                <a:gridCol w="456355"/>
                <a:gridCol w="512494"/>
                <a:gridCol w="625678"/>
                <a:gridCol w="630205"/>
                <a:gridCol w="656464"/>
                <a:gridCol w="634732"/>
                <a:gridCol w="664613"/>
              </a:tblGrid>
              <a:tr h="419081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50" baseline="300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1800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г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081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157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0" baseline="30000" dirty="0">
                          <a:latin typeface="Trebuchet MS"/>
                          <a:ea typeface="Times New Roman"/>
                          <a:cs typeface="Trebuchet MS"/>
                        </a:rPr>
                        <a:t>2</a:t>
                      </a:r>
                      <a:r>
                        <a:rPr lang="ru-RU" sz="1800" b="1" spc="150" dirty="0">
                          <a:latin typeface="Trebuchet MS"/>
                          <a:ea typeface="Times New Roman"/>
                          <a:cs typeface="Trebuchet MS"/>
                        </a:rPr>
                        <a:t>Д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81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rebuchet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 smtClean="0">
                          <a:latin typeface="Trebuchet MS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1071546"/>
          <a:ext cx="5429288" cy="4357720"/>
        </p:xfrm>
        <a:graphic>
          <a:graphicData uri="http://schemas.openxmlformats.org/drawingml/2006/table">
            <a:tbl>
              <a:tblPr/>
              <a:tblGrid>
                <a:gridCol w="592671"/>
                <a:gridCol w="665578"/>
                <a:gridCol w="812570"/>
                <a:gridCol w="818451"/>
                <a:gridCol w="852551"/>
                <a:gridCol w="824331"/>
                <a:gridCol w="863136"/>
              </a:tblGrid>
              <a:tr h="736516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50" baseline="300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1800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г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516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5140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0" baseline="30000">
                          <a:latin typeface="Trebuchet MS"/>
                          <a:ea typeface="Times New Roman"/>
                          <a:cs typeface="Trebuchet MS"/>
                        </a:rPr>
                        <a:t>2</a:t>
                      </a:r>
                      <a:r>
                        <a:rPr lang="ru-RU" sz="1800" b="1" spc="150">
                          <a:latin typeface="Trebuchet MS"/>
                          <a:ea typeface="Times New Roman"/>
                          <a:cs typeface="Trebuchet MS"/>
                        </a:rPr>
                        <a:t>Д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50" dirty="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516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rebuchet MS"/>
                          <a:ea typeface="Times New Roman"/>
                          <a:cs typeface="Times New Roman"/>
                        </a:rPr>
                        <a:t>3 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Другое  имя узелкового письма.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3" y="1500168"/>
          <a:ext cx="6000793" cy="4786351"/>
        </p:xfrm>
        <a:graphic>
          <a:graphicData uri="http://schemas.openxmlformats.org/drawingml/2006/table">
            <a:tbl>
              <a:tblPr/>
              <a:tblGrid>
                <a:gridCol w="642943"/>
                <a:gridCol w="747754"/>
                <a:gridCol w="898105"/>
                <a:gridCol w="904604"/>
                <a:gridCol w="942295"/>
                <a:gridCol w="911100"/>
                <a:gridCol w="953992"/>
              </a:tblGrid>
              <a:tr h="808961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0" baseline="300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1800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г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961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546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0" baseline="30000" dirty="0">
                          <a:latin typeface="Trebuchet MS"/>
                          <a:ea typeface="Times New Roman"/>
                          <a:cs typeface="Trebuchet MS"/>
                        </a:rPr>
                        <a:t>2</a:t>
                      </a:r>
                      <a:r>
                        <a:rPr lang="ru-RU" sz="1800" b="1" spc="150" dirty="0">
                          <a:latin typeface="Trebuchet MS"/>
                          <a:ea typeface="Times New Roman"/>
                          <a:cs typeface="Trebuchet MS"/>
                        </a:rPr>
                        <a:t>Д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50" dirty="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1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rebuchet MS"/>
                          <a:ea typeface="Times New Roman"/>
                          <a:cs typeface="Times New Roman"/>
                        </a:rPr>
                        <a:t>3 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1357298"/>
          <a:ext cx="6072230" cy="4714909"/>
        </p:xfrm>
        <a:graphic>
          <a:graphicData uri="http://schemas.openxmlformats.org/drawingml/2006/table">
            <a:tbl>
              <a:tblPr/>
              <a:tblGrid>
                <a:gridCol w="662856"/>
                <a:gridCol w="744396"/>
                <a:gridCol w="908797"/>
                <a:gridCol w="915372"/>
                <a:gridCol w="953512"/>
                <a:gridCol w="921948"/>
                <a:gridCol w="965349"/>
              </a:tblGrid>
              <a:tr h="796886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50" baseline="300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2000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г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886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479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50" baseline="30000" dirty="0">
                          <a:latin typeface="Trebuchet MS"/>
                          <a:ea typeface="Times New Roman"/>
                          <a:cs typeface="Trebuchet MS"/>
                        </a:rPr>
                        <a:t>2</a:t>
                      </a:r>
                      <a:r>
                        <a:rPr lang="ru-RU" sz="2000" b="1" spc="150" dirty="0">
                          <a:latin typeface="Trebuchet MS"/>
                          <a:ea typeface="Times New Roman"/>
                          <a:cs typeface="Trebuchet MS"/>
                        </a:rPr>
                        <a:t>Д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86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rebuchet MS"/>
                          <a:ea typeface="Times New Roman"/>
                          <a:cs typeface="Times New Roman"/>
                        </a:rPr>
                        <a:t>3 к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п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У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20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08" y="1928802"/>
          <a:ext cx="4267539" cy="3929088"/>
        </p:xfrm>
        <a:graphic>
          <a:graphicData uri="http://schemas.openxmlformats.org/drawingml/2006/table">
            <a:tbl>
              <a:tblPr/>
              <a:tblGrid>
                <a:gridCol w="642943"/>
                <a:gridCol w="278977"/>
                <a:gridCol w="373158"/>
                <a:gridCol w="377731"/>
                <a:gridCol w="382304"/>
                <a:gridCol w="351208"/>
                <a:gridCol w="364012"/>
                <a:gridCol w="373158"/>
                <a:gridCol w="364012"/>
                <a:gridCol w="360354"/>
                <a:gridCol w="399682"/>
              </a:tblGrid>
              <a:tr h="491136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з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5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3208" y="428604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КРОССВОРД   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1214422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Этот носитель информации делается из глины.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14480" y="121442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14480" y="11429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14356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горизонтали:</a:t>
            </a:r>
          </a:p>
          <a:p>
            <a:r>
              <a:rPr lang="ru-RU" dirty="0" smtClean="0"/>
              <a:t>1. Материал для письма , сделанный из кож животных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1" y="1714491"/>
          <a:ext cx="6072231" cy="4214835"/>
        </p:xfrm>
        <a:graphic>
          <a:graphicData uri="http://schemas.openxmlformats.org/drawingml/2006/table">
            <a:tbl>
              <a:tblPr/>
              <a:tblGrid>
                <a:gridCol w="805899"/>
                <a:gridCol w="743406"/>
                <a:gridCol w="794181"/>
                <a:gridCol w="768142"/>
                <a:gridCol w="768142"/>
                <a:gridCol w="774652"/>
                <a:gridCol w="774652"/>
                <a:gridCol w="643157"/>
              </a:tblGrid>
              <a:tr h="468315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315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15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15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315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315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315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15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15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00430" y="214290"/>
            <a:ext cx="26212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КРОССВОРД 1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28" y="357168"/>
          <a:ext cx="6000793" cy="4643472"/>
        </p:xfrm>
        <a:graphic>
          <a:graphicData uri="http://schemas.openxmlformats.org/drawingml/2006/table">
            <a:tbl>
              <a:tblPr/>
              <a:tblGrid>
                <a:gridCol w="747206"/>
                <a:gridCol w="549151"/>
                <a:gridCol w="524716"/>
                <a:gridCol w="531146"/>
                <a:gridCol w="537577"/>
                <a:gridCol w="493851"/>
                <a:gridCol w="511854"/>
                <a:gridCol w="524716"/>
                <a:gridCol w="511854"/>
                <a:gridCol w="506711"/>
                <a:gridCol w="562011"/>
              </a:tblGrid>
              <a:tr h="580434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1т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34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0434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З </a:t>
                      </a:r>
                      <a:r>
                        <a:rPr lang="ru-RU" sz="32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3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spc="200" dirty="0" smtClean="0">
                        <a:latin typeface="Microsoft Sans Serif"/>
                        <a:ea typeface="Times New Roman"/>
                        <a:cs typeface="Microsoft Sans Serif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434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24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434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434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5</a:t>
                      </a:r>
                      <a:r>
                        <a:rPr lang="ru-RU" sz="24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1" y="1500172"/>
          <a:ext cx="6858047" cy="5000664"/>
        </p:xfrm>
        <a:graphic>
          <a:graphicData uri="http://schemas.openxmlformats.org/drawingml/2006/table">
            <a:tbl>
              <a:tblPr/>
              <a:tblGrid>
                <a:gridCol w="916489"/>
                <a:gridCol w="621062"/>
                <a:gridCol w="593429"/>
                <a:gridCol w="600701"/>
                <a:gridCol w="607972"/>
                <a:gridCol w="558522"/>
                <a:gridCol w="578884"/>
                <a:gridCol w="593429"/>
                <a:gridCol w="578884"/>
                <a:gridCol w="573066"/>
                <a:gridCol w="635609"/>
              </a:tblGrid>
              <a:tr h="625083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rebuchet MS"/>
                          <a:ea typeface="Times New Roman"/>
                          <a:cs typeface="Times New Roman"/>
                        </a:rPr>
                        <a:t>2   </a:t>
                      </a:r>
                      <a:r>
                        <a:rPr lang="ru-RU" sz="18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marR="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marR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3.    </a:t>
                      </a:r>
                      <a:r>
                        <a:rPr lang="ru-RU" sz="32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3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marR="152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4     </a:t>
                      </a:r>
                      <a:r>
                        <a:rPr lang="ru-RU" sz="24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marR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5     </a:t>
                      </a:r>
                      <a:r>
                        <a:rPr lang="ru-RU" sz="28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5852" y="500042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горизонтали: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Название </a:t>
            </a:r>
            <a:r>
              <a:rPr lang="ru-RU" dirty="0" smtClean="0"/>
              <a:t>город, </a:t>
            </a:r>
            <a:r>
              <a:rPr lang="ru-RU" dirty="0" smtClean="0"/>
              <a:t>где находилась самая известная библиотека древности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14480" y="78579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5918" y="7857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642918"/>
          <a:ext cx="7572428" cy="5143536"/>
        </p:xfrm>
        <a:graphic>
          <a:graphicData uri="http://schemas.openxmlformats.org/drawingml/2006/table">
            <a:tbl>
              <a:tblPr/>
              <a:tblGrid>
                <a:gridCol w="942902"/>
                <a:gridCol w="692976"/>
                <a:gridCol w="662141"/>
                <a:gridCol w="670256"/>
                <a:gridCol w="678370"/>
                <a:gridCol w="623192"/>
                <a:gridCol w="645913"/>
                <a:gridCol w="662141"/>
                <a:gridCol w="645913"/>
                <a:gridCol w="639421"/>
                <a:gridCol w="709203"/>
              </a:tblGrid>
              <a:tr h="642942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1т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rebuchet MS"/>
                          <a:ea typeface="Times New Roman"/>
                          <a:cs typeface="Times New Roman"/>
                        </a:rPr>
                        <a:t>2.А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Verdana"/>
                          <a:ea typeface="Times New Roman"/>
                          <a:cs typeface="Verdana"/>
                        </a:rPr>
                        <a:t>к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Verdana"/>
                          <a:ea typeface="Times New Roman"/>
                          <a:cs typeface="Verdana"/>
                        </a:rPr>
                        <a:t>С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д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350" dirty="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R="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З.</a:t>
                      </a:r>
                      <a:r>
                        <a:rPr lang="ru-RU" sz="28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20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5</a:t>
                      </a:r>
                      <a:r>
                        <a:rPr lang="ru-RU" sz="20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57148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Отлитая из металла буква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785918" y="642918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57356" y="64291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9" y="1285856"/>
          <a:ext cx="7358110" cy="5286416"/>
        </p:xfrm>
        <a:graphic>
          <a:graphicData uri="http://schemas.openxmlformats.org/drawingml/2006/table">
            <a:tbl>
              <a:tblPr/>
              <a:tblGrid>
                <a:gridCol w="916215"/>
                <a:gridCol w="673363"/>
                <a:gridCol w="643401"/>
                <a:gridCol w="651285"/>
                <a:gridCol w="659171"/>
                <a:gridCol w="605554"/>
                <a:gridCol w="627632"/>
                <a:gridCol w="643401"/>
                <a:gridCol w="627632"/>
                <a:gridCol w="621324"/>
                <a:gridCol w="689132"/>
              </a:tblGrid>
              <a:tr h="660802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1т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д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З </a:t>
                      </a:r>
                      <a:r>
                        <a:rPr lang="ru-RU" sz="28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28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2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marR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5</a:t>
                      </a:r>
                      <a:r>
                        <a:rPr lang="ru-RU" sz="18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214421"/>
          <a:ext cx="7500958" cy="5143536"/>
        </p:xfrm>
        <a:graphic>
          <a:graphicData uri="http://schemas.openxmlformats.org/drawingml/2006/table">
            <a:tbl>
              <a:tblPr/>
              <a:tblGrid>
                <a:gridCol w="934003"/>
                <a:gridCol w="686435"/>
                <a:gridCol w="655892"/>
                <a:gridCol w="663929"/>
                <a:gridCol w="671967"/>
                <a:gridCol w="617310"/>
                <a:gridCol w="639816"/>
                <a:gridCol w="655892"/>
                <a:gridCol w="639816"/>
                <a:gridCol w="633386"/>
                <a:gridCol w="702512"/>
              </a:tblGrid>
              <a:tr h="759492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д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З </a:t>
                      </a:r>
                      <a:r>
                        <a:rPr lang="ru-RU" sz="24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 4</a:t>
                      </a:r>
                      <a:r>
                        <a:rPr lang="ru-RU" sz="18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5</a:t>
                      </a:r>
                      <a:r>
                        <a:rPr lang="ru-RU" sz="18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85723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Пользователь библиотеки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928794" y="857232"/>
            <a:ext cx="500066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71670" y="85723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1928803"/>
          <a:ext cx="7129866" cy="4357716"/>
        </p:xfrm>
        <a:graphic>
          <a:graphicData uri="http://schemas.openxmlformats.org/drawingml/2006/table">
            <a:tbl>
              <a:tblPr/>
              <a:tblGrid>
                <a:gridCol w="745277"/>
                <a:gridCol w="712114"/>
                <a:gridCol w="720839"/>
                <a:gridCol w="729569"/>
                <a:gridCol w="670224"/>
                <a:gridCol w="694659"/>
                <a:gridCol w="712114"/>
                <a:gridCol w="694659"/>
                <a:gridCol w="687680"/>
                <a:gridCol w="762731"/>
              </a:tblGrid>
              <a:tr h="396156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д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1т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marR="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 err="1">
                          <a:latin typeface="Microsoft Sans Serif"/>
                          <a:ea typeface="Times New Roman"/>
                          <a:cs typeface="Microsoft Sans Serif"/>
                        </a:rPr>
                        <a:t>з</a:t>
                      </a:r>
                      <a:r>
                        <a:rPr lang="ru-RU" sz="2000" b="1" spc="250" baseline="-25000" dirty="0" err="1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20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5</a:t>
                      </a:r>
                      <a:r>
                        <a:rPr lang="ru-RU" sz="20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214421"/>
          <a:ext cx="7500958" cy="5143536"/>
        </p:xfrm>
        <a:graphic>
          <a:graphicData uri="http://schemas.openxmlformats.org/drawingml/2006/table">
            <a:tbl>
              <a:tblPr/>
              <a:tblGrid>
                <a:gridCol w="934003"/>
                <a:gridCol w="686435"/>
                <a:gridCol w="655892"/>
                <a:gridCol w="663929"/>
                <a:gridCol w="671967"/>
                <a:gridCol w="617310"/>
                <a:gridCol w="639816"/>
                <a:gridCol w="655892"/>
                <a:gridCol w="639816"/>
                <a:gridCol w="633386"/>
                <a:gridCol w="702512"/>
              </a:tblGrid>
              <a:tr h="759492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1</a:t>
                      </a: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/>
                          <a:ea typeface="Times New Roman"/>
                          <a:cs typeface="Verdana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д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З </a:t>
                      </a:r>
                      <a:r>
                        <a:rPr lang="ru-RU" sz="24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 4</a:t>
                      </a:r>
                      <a:r>
                        <a:rPr lang="ru-RU" sz="18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92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5</a:t>
                      </a:r>
                      <a:r>
                        <a:rPr lang="ru-RU" sz="18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57148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</a:t>
            </a:r>
            <a:r>
              <a:rPr lang="ru-RU" dirty="0" smtClean="0"/>
              <a:t>4. </a:t>
            </a:r>
            <a:r>
              <a:rPr lang="ru-RU" dirty="0" smtClean="0"/>
              <a:t>Пользователь библиотеки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28794" y="57148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00232" y="5714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57148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 страны , где появилась глиняная табличка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500176"/>
          <a:ext cx="7286676" cy="4786344"/>
        </p:xfrm>
        <a:graphic>
          <a:graphicData uri="http://schemas.openxmlformats.org/drawingml/2006/table">
            <a:tbl>
              <a:tblPr/>
              <a:tblGrid>
                <a:gridCol w="907322"/>
                <a:gridCol w="666826"/>
                <a:gridCol w="637154"/>
                <a:gridCol w="644962"/>
                <a:gridCol w="652771"/>
                <a:gridCol w="599676"/>
                <a:gridCol w="621538"/>
                <a:gridCol w="637154"/>
                <a:gridCol w="621538"/>
                <a:gridCol w="615292"/>
                <a:gridCol w="682443"/>
              </a:tblGrid>
              <a:tr h="598293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2.         </a:t>
                      </a:r>
                      <a:r>
                        <a:rPr lang="ru-RU" sz="1200" baseline="0" dirty="0" smtClean="0">
                          <a:latin typeface="Trebuchet MS"/>
                          <a:ea typeface="Times New Roman"/>
                          <a:cs typeface="Times New Roman"/>
                        </a:rPr>
                        <a:t> А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/>
                          <a:ea typeface="Times New Roman"/>
                          <a:cs typeface="Verdana"/>
                        </a:rPr>
                        <a:t>к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/>
                          <a:ea typeface="Times New Roman"/>
                          <a:cs typeface="Verdana"/>
                        </a:rPr>
                        <a:t>С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д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350" dirty="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marR="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3.л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2000" b="1" spc="25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50" dirty="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50" dirty="0" err="1">
                          <a:latin typeface="Trebuchet MS"/>
                          <a:ea typeface="Times New Roman"/>
                          <a:cs typeface="Trebuchet MS"/>
                        </a:rPr>
                        <a:t>ь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5А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4" y="571480"/>
          <a:ext cx="8143933" cy="5402497"/>
        </p:xfrm>
        <a:graphic>
          <a:graphicData uri="http://schemas.openxmlformats.org/drawingml/2006/table">
            <a:tbl>
              <a:tblPr/>
              <a:tblGrid>
                <a:gridCol w="1014064"/>
                <a:gridCol w="745276"/>
                <a:gridCol w="712115"/>
                <a:gridCol w="720841"/>
                <a:gridCol w="729569"/>
                <a:gridCol w="670224"/>
                <a:gridCol w="694660"/>
                <a:gridCol w="712115"/>
                <a:gridCol w="694660"/>
                <a:gridCol w="687679"/>
                <a:gridCol w="762730"/>
              </a:tblGrid>
              <a:tr h="71438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rebuchet MS"/>
                          <a:ea typeface="Times New Roman"/>
                          <a:cs typeface="Times New Roman"/>
                        </a:rPr>
                        <a:t>2        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Verdana"/>
                          <a:ea typeface="Times New Roman"/>
                          <a:cs typeface="Verdana"/>
                        </a:rPr>
                        <a:t>к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Verdana"/>
                          <a:ea typeface="Times New Roman"/>
                          <a:cs typeface="Verdana"/>
                        </a:rPr>
                        <a:t>С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д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 marR="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Б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3.л</a:t>
                      </a:r>
                      <a:endParaRPr lang="ru-RU" sz="2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 marR="152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4.</a:t>
                      </a:r>
                      <a:r>
                        <a:rPr lang="ru-RU" sz="24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Ч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>
                          <a:latin typeface="Trebuchet MS"/>
                          <a:ea typeface="Times New Roman"/>
                          <a:cs typeface="Trebuchet MS"/>
                        </a:rPr>
                        <a:t>ь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 marR="31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5.</a:t>
                      </a:r>
                      <a:r>
                        <a:rPr lang="ru-RU" sz="2000" b="1" spc="25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0" dirty="0">
                          <a:latin typeface="Trebuchet MS"/>
                          <a:ea typeface="Times New Roman"/>
                          <a:cs typeface="Trebuchet MS"/>
                        </a:rPr>
                        <a:t>я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500042"/>
            <a:ext cx="30264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4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3" y="1928803"/>
          <a:ext cx="7072364" cy="4429154"/>
        </p:xfrm>
        <a:graphic>
          <a:graphicData uri="http://schemas.openxmlformats.org/drawingml/2006/table">
            <a:tbl>
              <a:tblPr/>
              <a:tblGrid>
                <a:gridCol w="860968"/>
                <a:gridCol w="843216"/>
                <a:gridCol w="791736"/>
                <a:gridCol w="791736"/>
                <a:gridCol w="784635"/>
                <a:gridCol w="733154"/>
                <a:gridCol w="733154"/>
                <a:gridCol w="1533765"/>
              </a:tblGrid>
              <a:tr h="47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85">
                <a:tc>
                  <a:txBody>
                    <a:bodyPr/>
                    <a:lstStyle/>
                    <a:p>
                      <a:pPr marR="273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685">
                <a:tc>
                  <a:txBody>
                    <a:bodyPr/>
                    <a:lstStyle/>
                    <a:p>
                      <a:pPr marR="336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466">
                <a:tc>
                  <a:txBody>
                    <a:bodyPr/>
                    <a:lstStyle/>
                    <a:p>
                      <a:pPr marR="3048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3685">
                <a:tc>
                  <a:txBody>
                    <a:bodyPr/>
                    <a:lstStyle/>
                    <a:p>
                      <a:pPr marR="336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466">
                <a:tc>
                  <a:txBody>
                    <a:bodyPr/>
                    <a:lstStyle/>
                    <a:p>
                      <a:pPr marR="273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7445">
                <a:tc>
                  <a:txBody>
                    <a:bodyPr/>
                    <a:lstStyle/>
                    <a:p>
                      <a:pPr marR="336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1071546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вертикали:</a:t>
            </a:r>
          </a:p>
          <a:p>
            <a:r>
              <a:rPr lang="ru-RU" dirty="0" smtClean="0"/>
              <a:t>1 На чём писали в Древней Руси.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857232"/>
          <a:ext cx="5286412" cy="4500594"/>
        </p:xfrm>
        <a:graphic>
          <a:graphicData uri="http://schemas.openxmlformats.org/drawingml/2006/table">
            <a:tbl>
              <a:tblPr/>
              <a:tblGrid>
                <a:gridCol w="701605"/>
                <a:gridCol w="647200"/>
                <a:gridCol w="691405"/>
                <a:gridCol w="668736"/>
                <a:gridCol w="668736"/>
                <a:gridCol w="674403"/>
                <a:gridCol w="674403"/>
                <a:gridCol w="559924"/>
              </a:tblGrid>
              <a:tr h="460724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724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274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3600" b="1" spc="20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3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24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2000" b="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724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5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461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2800" b="1" spc="250" baseline="30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2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724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15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2400" b="1" spc="200" baseline="-250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24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24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20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горизонтали:</a:t>
            </a:r>
          </a:p>
          <a:p>
            <a:r>
              <a:rPr lang="ru-RU" dirty="0" smtClean="0"/>
              <a:t>1. Это растение использовалось для письма в Древнем Египте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1" y="1714491"/>
          <a:ext cx="4766969" cy="2660913"/>
        </p:xfrm>
        <a:graphic>
          <a:graphicData uri="http://schemas.openxmlformats.org/drawingml/2006/table">
            <a:tbl>
              <a:tblPr/>
              <a:tblGrid>
                <a:gridCol w="632666"/>
                <a:gridCol w="583606"/>
                <a:gridCol w="623467"/>
                <a:gridCol w="603026"/>
                <a:gridCol w="603026"/>
                <a:gridCol w="608136"/>
                <a:gridCol w="608136"/>
                <a:gridCol w="504906"/>
              </a:tblGrid>
              <a:tr h="295657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rebuchet MS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rebuchet MS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rebuchet MS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57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57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57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657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57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57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57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57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14545" y="1643049"/>
          <a:ext cx="3838275" cy="2732355"/>
        </p:xfrm>
        <a:graphic>
          <a:graphicData uri="http://schemas.openxmlformats.org/drawingml/2006/table">
            <a:tbl>
              <a:tblPr/>
              <a:tblGrid>
                <a:gridCol w="509411"/>
                <a:gridCol w="469909"/>
                <a:gridCol w="502004"/>
                <a:gridCol w="485545"/>
                <a:gridCol w="485545"/>
                <a:gridCol w="489660"/>
                <a:gridCol w="489660"/>
                <a:gridCol w="406541"/>
              </a:tblGrid>
              <a:tr h="303595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spc="350" dirty="0">
                          <a:latin typeface="Trebuchet MS"/>
                          <a:ea typeface="Times New Roman"/>
                          <a:cs typeface="Trebuchet MS"/>
                        </a:rPr>
                        <a:t>in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>
                          <a:latin typeface="Trebuchet MS"/>
                          <a:ea typeface="Times New Roman"/>
                          <a:cs typeface="Trebuchet MS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5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95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1600" b="1" spc="20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95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595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5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5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95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95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85723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2.Книга,написанная от руки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7" y="1000110"/>
          <a:ext cx="4552653" cy="3516836"/>
        </p:xfrm>
        <a:graphic>
          <a:graphicData uri="http://schemas.openxmlformats.org/drawingml/2006/table">
            <a:tbl>
              <a:tblPr/>
              <a:tblGrid>
                <a:gridCol w="604222"/>
                <a:gridCol w="557368"/>
                <a:gridCol w="595437"/>
                <a:gridCol w="575915"/>
                <a:gridCol w="575915"/>
                <a:gridCol w="580795"/>
                <a:gridCol w="580795"/>
                <a:gridCol w="482206"/>
              </a:tblGrid>
              <a:tr h="638666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>
                          <a:latin typeface="Trebuchet MS"/>
                          <a:ea typeface="Times New Roman"/>
                          <a:cs typeface="Trebuchet MS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72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72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1600" b="1" spc="20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6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о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ь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72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572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72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72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66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72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64291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3.Форма для литья букв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1" y="1500174"/>
          <a:ext cx="6072232" cy="4429152"/>
        </p:xfrm>
        <a:graphic>
          <a:graphicData uri="http://schemas.openxmlformats.org/drawingml/2006/table">
            <a:tbl>
              <a:tblPr/>
              <a:tblGrid>
                <a:gridCol w="805898"/>
                <a:gridCol w="743406"/>
                <a:gridCol w="794181"/>
                <a:gridCol w="768143"/>
                <a:gridCol w="768143"/>
                <a:gridCol w="774652"/>
                <a:gridCol w="774652"/>
                <a:gridCol w="643157"/>
              </a:tblGrid>
              <a:tr h="492128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="1" spc="350" baseline="0" dirty="0" smtClean="0">
                          <a:latin typeface="Trebuchet MS"/>
                          <a:ea typeface="Times New Roman"/>
                          <a:cs typeface="Times New Roman"/>
                        </a:rPr>
                        <a:t> .П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>
                          <a:latin typeface="Trebuchet MS"/>
                          <a:ea typeface="Times New Roman"/>
                          <a:cs typeface="Trebuchet MS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128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28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о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ь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28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128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128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128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28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0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Л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ь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28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7" y="1285857"/>
          <a:ext cx="4552653" cy="3089547"/>
        </p:xfrm>
        <a:graphic>
          <a:graphicData uri="http://schemas.openxmlformats.org/drawingml/2006/table">
            <a:tbl>
              <a:tblPr/>
              <a:tblGrid>
                <a:gridCol w="604222"/>
                <a:gridCol w="557368"/>
                <a:gridCol w="595437"/>
                <a:gridCol w="575915"/>
                <a:gridCol w="575915"/>
                <a:gridCol w="580795"/>
                <a:gridCol w="580795"/>
                <a:gridCol w="482206"/>
              </a:tblGrid>
              <a:tr h="343283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1.П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>
                          <a:latin typeface="Trebuchet MS"/>
                          <a:ea typeface="Times New Roman"/>
                          <a:cs typeface="Trebuchet MS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К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о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ь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283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ц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1571609"/>
          <a:ext cx="6338605" cy="4572036"/>
        </p:xfrm>
        <a:graphic>
          <a:graphicData uri="http://schemas.openxmlformats.org/drawingml/2006/table">
            <a:tbl>
              <a:tblPr/>
              <a:tblGrid>
                <a:gridCol w="841251"/>
                <a:gridCol w="776016"/>
                <a:gridCol w="829020"/>
                <a:gridCol w="801840"/>
                <a:gridCol w="801840"/>
                <a:gridCol w="808634"/>
                <a:gridCol w="808634"/>
                <a:gridCol w="671370"/>
              </a:tblGrid>
              <a:tr h="508004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 smtClean="0">
                          <a:latin typeface="Trebuchet MS"/>
                          <a:ea typeface="Times New Roman"/>
                          <a:cs typeface="Times New Roman"/>
                        </a:rPr>
                        <a:t>1п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 dirty="0">
                          <a:latin typeface="Trebuchet MS"/>
                          <a:ea typeface="Times New Roman"/>
                          <a:cs typeface="Trebuchet MS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350">
                          <a:latin typeface="Trebuchet MS"/>
                          <a:ea typeface="Times New Roman"/>
                          <a:cs typeface="Trebuchet MS"/>
                        </a:rPr>
                        <a:t>и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dirty="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У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С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R="882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2</a:t>
                      </a:r>
                      <a:r>
                        <a:rPr lang="ru-RU" sz="1000" b="1" spc="200" baseline="-25000">
                          <a:latin typeface="Microsoft Sans Serif"/>
                          <a:ea typeface="Times New Roman"/>
                          <a:cs typeface="Microsoft Sans Serif"/>
                        </a:rPr>
                        <a:t>Р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rebuchet MS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rebuchet MS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R="850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Verdana"/>
                          <a:ea typeface="Times New Roman"/>
                          <a:cs typeface="Verdana"/>
                        </a:rPr>
                        <a:t>Г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004"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А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R="609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50" baseline="30000">
                          <a:latin typeface="Microsoft Sans Serif"/>
                          <a:ea typeface="Times New Roman"/>
                          <a:cs typeface="Microsoft Sans Serif"/>
                        </a:rPr>
                        <a:t>3</a:t>
                      </a:r>
                      <a:r>
                        <a:rPr lang="ru-RU" sz="1000" b="1" spc="250">
                          <a:latin typeface="Microsoft Sans Serif"/>
                          <a:ea typeface="Times New Roman"/>
                          <a:cs typeface="Microsoft Sans Serif"/>
                        </a:rPr>
                        <a:t>М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rebuchet MS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rebuchet MS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rebuchet MS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rebuchet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800" b="1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R="793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Е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200" dirty="0">
                          <a:latin typeface="Microsoft Sans Serif"/>
                          <a:ea typeface="Times New Roman"/>
                          <a:cs typeface="Microsoft Sans Serif"/>
                        </a:rPr>
                        <a:t>4</a:t>
                      </a:r>
                      <a:r>
                        <a:rPr lang="ru-RU" sz="1800" b="1" spc="200" baseline="-25000" dirty="0">
                          <a:latin typeface="Microsoft Sans Serif"/>
                          <a:ea typeface="Times New Roman"/>
                          <a:cs typeface="Microsoft Sans Serif"/>
                        </a:rPr>
                        <a:t>Н</a:t>
                      </a:r>
                      <a:endParaRPr lang="ru-RU" sz="18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R="825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200">
                          <a:latin typeface="Microsoft Sans Serif"/>
                          <a:ea typeface="Times New Roman"/>
                          <a:cs typeface="Microsoft Sans Serif"/>
                        </a:rPr>
                        <a:t>Т</a:t>
                      </a:r>
                      <a:endParaRPr lang="ru-RU" sz="120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0100" y="42860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горизонтали:</a:t>
            </a:r>
          </a:p>
          <a:p>
            <a:r>
              <a:rPr lang="ru-RU" dirty="0" smtClean="0"/>
              <a:t>1.Это растение использовалось для письма в Древнем Египте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643</Words>
  <Application>Microsoft Office PowerPoint</Application>
  <PresentationFormat>Экран (4:3)</PresentationFormat>
  <Paragraphs>495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biblio</dc:creator>
  <cp:lastModifiedBy>biblio</cp:lastModifiedBy>
  <cp:revision>40</cp:revision>
  <dcterms:created xsi:type="dcterms:W3CDTF">2012-11-16T09:36:21Z</dcterms:created>
  <dcterms:modified xsi:type="dcterms:W3CDTF">2012-11-30T10:39:24Z</dcterms:modified>
</cp:coreProperties>
</file>